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3264-C62C-42F9-A7AC-7BBF3C67841B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923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3264-C62C-42F9-A7AC-7BBF3C67841B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4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3264-C62C-42F9-A7AC-7BBF3C67841B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75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3264-C62C-42F9-A7AC-7BBF3C67841B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57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3264-C62C-42F9-A7AC-7BBF3C67841B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60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3264-C62C-42F9-A7AC-7BBF3C67841B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815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3264-C62C-42F9-A7AC-7BBF3C67841B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167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3264-C62C-42F9-A7AC-7BBF3C67841B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19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3264-C62C-42F9-A7AC-7BBF3C67841B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37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3264-C62C-42F9-A7AC-7BBF3C67841B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981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3264-C62C-42F9-A7AC-7BBF3C67841B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5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33264-C62C-42F9-A7AC-7BBF3C67841B}" type="datetimeFigureOut">
              <a:rPr lang="ko-KR" altLang="en-US" smtClean="0"/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FA0A9-372D-4F94-9F1C-AF4CBF13E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640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jpe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pn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gif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jpe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시즌 </a:t>
            </a:r>
            <a:r>
              <a:rPr lang="en-US" altLang="ko-KR" dirty="0" smtClean="0"/>
              <a:t>6 </a:t>
            </a:r>
            <a:r>
              <a:rPr lang="ko-KR" altLang="en-US" smtClean="0"/>
              <a:t>메르헨 작물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mtClean="0"/>
              <a:t>컨셉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안명선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55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ìì¤ì¹´ë°ë¡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775" y="1164177"/>
            <a:ext cx="2762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ìì¤ì¹´ë°ë¡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8" t="27633" r="8294"/>
          <a:stretch/>
        </p:blipFill>
        <p:spPr bwMode="auto">
          <a:xfrm>
            <a:off x="4518025" y="1173701"/>
            <a:ext cx="4327596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í¬ì°ì¬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775" y="2821529"/>
            <a:ext cx="2762250" cy="184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í¬ì°ì¬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025" y="4164551"/>
            <a:ext cx="3254375" cy="221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í¬ì°ì¬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174075"/>
            <a:ext cx="2517783" cy="220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0" y="1"/>
            <a:ext cx="12192000" cy="304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/>
              <a:t>4</a:t>
            </a:r>
            <a:r>
              <a:rPr lang="ko-KR" altLang="en-US" sz="1200" b="1" smtClean="0"/>
              <a:t>월 카르멘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에스카밀로 </a:t>
            </a:r>
            <a:r>
              <a:rPr lang="en-US" altLang="ko-KR" sz="1200" b="1" dirty="0" smtClean="0"/>
              <a:t>(</a:t>
            </a:r>
            <a:r>
              <a:rPr lang="ko-KR" altLang="en-US" sz="1200" b="1" smtClean="0"/>
              <a:t>투우사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276225"/>
            <a:ext cx="46281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화려한 옷과 한 손에는 붉은 천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다른 한손에는 칼을 든 전형적인 투우사 컨셉</a:t>
            </a:r>
            <a:r>
              <a:rPr lang="en-US" altLang="ko-KR" sz="1000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 smtClean="0"/>
              <a:t>야성적으로 길고 곱슬거리는 머리를 가지고 있다</a:t>
            </a:r>
            <a:r>
              <a:rPr lang="en-US" altLang="ko-KR" sz="1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1914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í¼í°í¬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016" y="3472042"/>
            <a:ext cx="2476500" cy="31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í¼í°í¬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516" y="539168"/>
            <a:ext cx="5725019" cy="429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1"/>
            <a:ext cx="12192000" cy="304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5</a:t>
            </a:r>
            <a:r>
              <a:rPr lang="ko-KR" altLang="en-US" sz="1200" b="1" smtClean="0"/>
              <a:t>월 팅커벨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피터팬</a:t>
            </a:r>
            <a:endParaRPr lang="ko-KR" alt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76225"/>
            <a:ext cx="29642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나뭇잎 옷과 모자를 쓰고 있는 어린 소년의 모습</a:t>
            </a:r>
            <a:r>
              <a:rPr lang="en-US" altLang="ko-KR" sz="1000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 smtClean="0"/>
              <a:t>귀가 길고 허리춤에 나무 칼을 차고 있다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10242" name="Picture 2" descr="í¼í°í¬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31813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lf male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09" y="539168"/>
            <a:ext cx="2074807" cy="293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952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75" y="776872"/>
            <a:ext cx="3379787" cy="3379787"/>
          </a:xfrm>
          <a:prstGeom prst="rect">
            <a:avLst/>
          </a:prstGeom>
        </p:spPr>
      </p:pic>
      <p:pic>
        <p:nvPicPr>
          <p:cNvPr id="10244" name="Picture 4" descr="ì± ë¯¸ì¹´ì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2" y="781050"/>
            <a:ext cx="2230438" cy="336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íì¼:external/upload.wikimedia.org/340px-Michael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0" y="781050"/>
            <a:ext cx="2019300" cy="337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0" y="1"/>
            <a:ext cx="12192000" cy="304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/>
              <a:t>5</a:t>
            </a:r>
            <a:r>
              <a:rPr lang="ko-KR" altLang="en-US" sz="1200" b="1" smtClean="0"/>
              <a:t>월 잔다르크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천사 미카엘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76225"/>
            <a:ext cx="23903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전투 천사 </a:t>
            </a:r>
            <a:r>
              <a:rPr lang="ko-KR" altLang="en-US" sz="1000" dirty="0" err="1" smtClean="0"/>
              <a:t>컨셉</a:t>
            </a:r>
            <a:r>
              <a:rPr lang="en-US" altLang="ko-KR" sz="1000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 smtClean="0"/>
              <a:t>천사 날개와 후광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그리고 갑옷이 특징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11266" name="Picture 2" descr="í°ë¦¬ì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2" b="6963"/>
          <a:stretch/>
        </p:blipFill>
        <p:spPr bwMode="auto">
          <a:xfrm>
            <a:off x="1540807" y="4156660"/>
            <a:ext cx="4099923" cy="268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íì¼:external/images3.wikia.nocookie.net/TYRAE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2" y="753279"/>
            <a:ext cx="2688293" cy="340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0730" y="4150292"/>
            <a:ext cx="1866900" cy="1866900"/>
          </a:xfrm>
          <a:prstGeom prst="rect">
            <a:avLst/>
          </a:prstGeom>
        </p:spPr>
      </p:pic>
      <p:pic>
        <p:nvPicPr>
          <p:cNvPr id="11272" name="Picture 8" descr="íì¼:jnc63K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29" y="4150292"/>
            <a:ext cx="2162345" cy="268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655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282545"/>
            <a:ext cx="5266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시즌 </a:t>
            </a:r>
            <a:r>
              <a:rPr lang="en-US" altLang="ko-KR" sz="1000" dirty="0" smtClean="0"/>
              <a:t>5</a:t>
            </a:r>
            <a:r>
              <a:rPr lang="ko-KR" altLang="en-US" sz="1000" smtClean="0"/>
              <a:t>와 동일하게 작물의 캐릭터 </a:t>
            </a:r>
            <a:r>
              <a:rPr lang="ko-KR" altLang="en-US" sz="1000" smtClean="0"/>
              <a:t>아래쪽에 </a:t>
            </a:r>
            <a:r>
              <a:rPr lang="ko-KR" altLang="en-US" sz="1000" smtClean="0"/>
              <a:t>열린 책 모양 브런치가 만들어지니다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또한 </a:t>
            </a:r>
            <a:r>
              <a:rPr lang="ko-KR" altLang="en-US" sz="1000" dirty="0" smtClean="0"/>
              <a:t>캐릭터의 크기도 </a:t>
            </a:r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시즌 </a:t>
            </a:r>
            <a:r>
              <a:rPr lang="en-US" altLang="ko-KR" sz="1000" dirty="0" smtClean="0"/>
              <a:t>5 </a:t>
            </a:r>
            <a:r>
              <a:rPr lang="ko-KR" altLang="en-US" sz="1000" smtClean="0"/>
              <a:t>작물과 동일하다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3565490" y="1568643"/>
            <a:ext cx="5466086" cy="2817708"/>
            <a:chOff x="2834058" y="709077"/>
            <a:chExt cx="6477437" cy="3339048"/>
          </a:xfrm>
        </p:grpSpPr>
        <p:cxnSp>
          <p:nvCxnSpPr>
            <p:cNvPr id="20" name="직선 연결선 19"/>
            <p:cNvCxnSpPr/>
            <p:nvPr/>
          </p:nvCxnSpPr>
          <p:spPr>
            <a:xfrm flipV="1">
              <a:off x="2834058" y="907124"/>
              <a:ext cx="6477437" cy="79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05" name="그룹 4104"/>
            <p:cNvGrpSpPr/>
            <p:nvPr/>
          </p:nvGrpSpPr>
          <p:grpSpPr>
            <a:xfrm>
              <a:off x="5676345" y="709077"/>
              <a:ext cx="3452009" cy="3339048"/>
              <a:chOff x="5514420" y="709077"/>
              <a:chExt cx="3452009" cy="3339048"/>
            </a:xfrm>
          </p:grpSpPr>
          <p:grpSp>
            <p:nvGrpSpPr>
              <p:cNvPr id="4101" name="그룹 4100"/>
              <p:cNvGrpSpPr/>
              <p:nvPr/>
            </p:nvGrpSpPr>
            <p:grpSpPr>
              <a:xfrm>
                <a:off x="5514420" y="709077"/>
                <a:ext cx="3452009" cy="3339048"/>
                <a:chOff x="5679988" y="709078"/>
                <a:chExt cx="3138190" cy="3019538"/>
              </a:xfrm>
            </p:grpSpPr>
            <p:sp>
              <p:nvSpPr>
                <p:cNvPr id="239" name="도넛 238"/>
                <p:cNvSpPr/>
                <p:nvPr/>
              </p:nvSpPr>
              <p:spPr>
                <a:xfrm>
                  <a:off x="6130766" y="2667972"/>
                  <a:ext cx="2381249" cy="774747"/>
                </a:xfrm>
                <a:prstGeom prst="donut">
                  <a:avLst>
                    <a:gd name="adj" fmla="val 1140"/>
                  </a:avLst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40" name="Picture 14" descr="https://lh5.googleusercontent.com/-DObA7dmu0wQ/AAAAAAAAAAI/AAAAAAAAAL8/lrYtTmbp3Hw/photo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69750" y="2432547"/>
                  <a:ext cx="666418" cy="6664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2" name="Picture 16" descr="https://thumb9.shutterstock.com/display_pic_with_logo/1971698/257671246/stock-vector-sunflower-icon-vector-257671246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79988" y="2426604"/>
                  <a:ext cx="932814" cy="9742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flipH="1">
                  <a:off x="6301092" y="2000689"/>
                  <a:ext cx="998216" cy="1282516"/>
                </a:xfrm>
                <a:prstGeom prst="rect">
                  <a:avLst/>
                </a:prstGeom>
              </p:spPr>
            </p:pic>
            <p:pic>
              <p:nvPicPr>
                <p:cNvPr id="4100" name="Picture 4" descr="http://downloadicons.net/sites/default/files/gear-icon-88540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60635" y="988204"/>
                  <a:ext cx="1015551" cy="10155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5" name="Picture 6" descr="http://cfile27.uf.tistory.com/image/1634A3234B0BE49C202F16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84" t="14897" r="19576" b="9196"/>
                <a:stretch/>
              </p:blipFill>
              <p:spPr bwMode="auto">
                <a:xfrm>
                  <a:off x="7531187" y="3066444"/>
                  <a:ext cx="679730" cy="6621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6" name="Picture 6" descr="http://cfile27.uf.tistory.com/image/1634A3234B0BE49C202F16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84" t="14897" r="19576" b="9196"/>
                <a:stretch/>
              </p:blipFill>
              <p:spPr bwMode="auto">
                <a:xfrm>
                  <a:off x="8138448" y="2674453"/>
                  <a:ext cx="679730" cy="6621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8" name="Picture 6" descr="http://cfile27.uf.tistory.com/image/1634A3234B0BE49C202F16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84" t="14897" r="19576" b="9196"/>
                <a:stretch/>
              </p:blipFill>
              <p:spPr bwMode="auto">
                <a:xfrm>
                  <a:off x="7935525" y="2979211"/>
                  <a:ext cx="679730" cy="6621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07790" y="1515705"/>
                  <a:ext cx="784786" cy="788672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57181" y="1515704"/>
                  <a:ext cx="782844" cy="788672"/>
                </a:xfrm>
                <a:prstGeom prst="rect">
                  <a:avLst/>
                </a:prstGeom>
              </p:spPr>
            </p:pic>
            <p:pic>
              <p:nvPicPr>
                <p:cNvPr id="362" name="Picture 4" descr="http://downloadicons.net/sites/default/files/gear-icon-88540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511692" y="2194035"/>
                  <a:ext cx="1015552" cy="10155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5" name="TextBox 364"/>
                <p:cNvSpPr txBox="1"/>
                <p:nvPr/>
              </p:nvSpPr>
              <p:spPr>
                <a:xfrm>
                  <a:off x="6886664" y="709078"/>
                  <a:ext cx="924239" cy="2638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 smtClean="0"/>
                    <a:t>시즌 </a:t>
                  </a:r>
                  <a:r>
                    <a:rPr lang="en-US" altLang="ko-KR" sz="1000" dirty="0" smtClean="0"/>
                    <a:t>6 </a:t>
                  </a:r>
                  <a:r>
                    <a:rPr lang="ko-KR" altLang="en-US" sz="1000" smtClean="0"/>
                    <a:t>작물</a:t>
                  </a:r>
                  <a:endParaRPr lang="en-US" altLang="ko-KR" sz="1000" dirty="0" smtClean="0"/>
                </a:p>
              </p:txBody>
            </p:sp>
          </p:grpSp>
          <p:pic>
            <p:nvPicPr>
              <p:cNvPr id="241" name="Picture 14" descr="https://lh5.googleusercontent.com/-DObA7dmu0wQ/AAAAAAAAAAI/AAAAAAAAAL8/lrYtTmbp3Hw/photo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900000">
                <a:off x="5825220" y="3149115"/>
                <a:ext cx="666418" cy="666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66" name="직선 연결선 365"/>
            <p:cNvCxnSpPr/>
            <p:nvPr/>
          </p:nvCxnSpPr>
          <p:spPr>
            <a:xfrm>
              <a:off x="2834058" y="3474441"/>
              <a:ext cx="6477437" cy="68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0" y="0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홈가든</a:t>
            </a:r>
            <a:r>
              <a:rPr lang="ko-KR" altLang="en-US" sz="1200" dirty="0" smtClean="0"/>
              <a:t> 시즌 </a:t>
            </a:r>
            <a:r>
              <a:rPr lang="en-US" altLang="ko-KR" sz="1200" dirty="0"/>
              <a:t>6</a:t>
            </a:r>
            <a:r>
              <a:rPr lang="en-US" altLang="ko-KR" sz="1200" dirty="0" smtClean="0"/>
              <a:t> </a:t>
            </a:r>
            <a:r>
              <a:rPr lang="ko-KR" altLang="en-US" sz="1200" smtClean="0"/>
              <a:t>작물 크기</a:t>
            </a:r>
            <a:endParaRPr lang="ko-KR" altLang="en-US" sz="1200"/>
          </a:p>
        </p:txBody>
      </p:sp>
      <p:grpSp>
        <p:nvGrpSpPr>
          <p:cNvPr id="34" name="그룹 33"/>
          <p:cNvGrpSpPr/>
          <p:nvPr/>
        </p:nvGrpSpPr>
        <p:grpSpPr>
          <a:xfrm>
            <a:off x="2715472" y="1568643"/>
            <a:ext cx="2913032" cy="2817708"/>
            <a:chOff x="5514420" y="709077"/>
            <a:chExt cx="3452009" cy="3339048"/>
          </a:xfrm>
        </p:grpSpPr>
        <p:grpSp>
          <p:nvGrpSpPr>
            <p:cNvPr id="36" name="그룹 35"/>
            <p:cNvGrpSpPr/>
            <p:nvPr/>
          </p:nvGrpSpPr>
          <p:grpSpPr>
            <a:xfrm>
              <a:off x="5514420" y="709077"/>
              <a:ext cx="3452009" cy="3339048"/>
              <a:chOff x="5679988" y="709078"/>
              <a:chExt cx="3138190" cy="3019538"/>
            </a:xfrm>
          </p:grpSpPr>
          <p:sp>
            <p:nvSpPr>
              <p:cNvPr id="38" name="도넛 37"/>
              <p:cNvSpPr/>
              <p:nvPr/>
            </p:nvSpPr>
            <p:spPr>
              <a:xfrm>
                <a:off x="6130766" y="2667972"/>
                <a:ext cx="2381249" cy="774747"/>
              </a:xfrm>
              <a:prstGeom prst="donut">
                <a:avLst>
                  <a:gd name="adj" fmla="val 114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39" name="Picture 14" descr="https://lh5.googleusercontent.com/-DObA7dmu0wQ/AAAAAAAAAAI/AAAAAAAAAL8/lrYtTmbp3Hw/photo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9750" y="2432547"/>
                <a:ext cx="666418" cy="6664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6" descr="https://thumb9.shutterstock.com/display_pic_with_logo/1971698/257671246/stock-vector-sunflower-icon-vector-257671246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9988" y="2426604"/>
                <a:ext cx="932814" cy="974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6301092" y="2000689"/>
                <a:ext cx="998216" cy="1282516"/>
              </a:xfrm>
              <a:prstGeom prst="rect">
                <a:avLst/>
              </a:prstGeom>
            </p:spPr>
          </p:pic>
          <p:pic>
            <p:nvPicPr>
              <p:cNvPr id="42" name="Picture 4" descr="http://downloadicons.net/sites/default/files/gear-icon-88540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0635" y="988204"/>
                <a:ext cx="1015551" cy="1015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6" descr="http://cfile27.uf.tistory.com/image/1634A3234B0BE49C202F16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84" t="14897" r="19576" b="9196"/>
              <a:stretch/>
            </p:blipFill>
            <p:spPr bwMode="auto">
              <a:xfrm>
                <a:off x="7531187" y="3066444"/>
                <a:ext cx="679730" cy="662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6" descr="http://cfile27.uf.tistory.com/image/1634A3234B0BE49C202F16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84" t="14897" r="19576" b="9196"/>
              <a:stretch/>
            </p:blipFill>
            <p:spPr bwMode="auto">
              <a:xfrm>
                <a:off x="8138448" y="2674453"/>
                <a:ext cx="679730" cy="662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6" descr="http://cfile27.uf.tistory.com/image/1634A3234B0BE49C202F16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84" t="14897" r="19576" b="9196"/>
              <a:stretch/>
            </p:blipFill>
            <p:spPr bwMode="auto">
              <a:xfrm>
                <a:off x="7935525" y="2979211"/>
                <a:ext cx="679730" cy="662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07790" y="1515705"/>
                <a:ext cx="784786" cy="788672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57181" y="1515704"/>
                <a:ext cx="782844" cy="788672"/>
              </a:xfrm>
              <a:prstGeom prst="rect">
                <a:avLst/>
              </a:prstGeom>
            </p:spPr>
          </p:pic>
          <p:pic>
            <p:nvPicPr>
              <p:cNvPr id="48" name="Picture 8" descr="http://s.nx.com/S2/Game/maplestory2/maview/img/npc/11000508_EnchantMaster1.png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805" r="15257"/>
              <a:stretch/>
            </p:blipFill>
            <p:spPr bwMode="auto">
              <a:xfrm>
                <a:off x="6583615" y="808393"/>
                <a:ext cx="1527201" cy="25061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" descr="http://downloadicons.net/sites/default/files/gear-icon-88540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511692" y="2194035"/>
                <a:ext cx="1015552" cy="1015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6919820" y="709078"/>
                <a:ext cx="8579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/>
                  <a:t>시즌 </a:t>
                </a:r>
                <a:r>
                  <a:rPr lang="en-US" altLang="ko-KR" sz="1000" dirty="0" smtClean="0"/>
                  <a:t>5 </a:t>
                </a:r>
                <a:r>
                  <a:rPr lang="ko-KR" altLang="en-US" sz="1000" smtClean="0"/>
                  <a:t>작물</a:t>
                </a:r>
                <a:endParaRPr lang="en-US" altLang="ko-KR" sz="1000" dirty="0" smtClean="0"/>
              </a:p>
            </p:txBody>
          </p:sp>
        </p:grpSp>
        <p:pic>
          <p:nvPicPr>
            <p:cNvPr id="37" name="Picture 14" descr="https://lh5.googleusercontent.com/-DObA7dmu0wQ/AAAAAAAAAAI/AAAAAAAAAL8/lrYtTmbp3Hw/photo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5825220" y="3149115"/>
              <a:ext cx="666418" cy="666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ìì ìì´ì½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137" y="1793030"/>
            <a:ext cx="1423816" cy="207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12"/>
          <a:srcRect t="45987"/>
          <a:stretch/>
        </p:blipFill>
        <p:spPr>
          <a:xfrm>
            <a:off x="3565490" y="4157768"/>
            <a:ext cx="1172630" cy="763178"/>
          </a:xfrm>
          <a:prstGeom prst="rect">
            <a:avLst/>
          </a:prstGeom>
        </p:spPr>
      </p:pic>
      <p:pic>
        <p:nvPicPr>
          <p:cNvPr id="52" name="Picture 4" descr="http://icons.iconarchive.com/icons/carvetia/odds-and-ends/96/Melting-Pot-Empty-icon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43" y="4920946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2"/>
          <a:srcRect t="45987"/>
          <a:stretch/>
        </p:blipFill>
        <p:spPr>
          <a:xfrm>
            <a:off x="6777454" y="4223017"/>
            <a:ext cx="1172630" cy="763178"/>
          </a:xfrm>
          <a:prstGeom prst="rect">
            <a:avLst/>
          </a:prstGeom>
        </p:spPr>
      </p:pic>
      <p:pic>
        <p:nvPicPr>
          <p:cNvPr id="54" name="Picture 4" descr="http://icons.iconarchive.com/icons/carvetia/odds-and-ends/96/Melting-Pot-Empty-icon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807" y="4986195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156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66699"/>
          </a:xfrm>
        </p:spPr>
        <p:txBody>
          <a:bodyPr>
            <a:normAutofit/>
          </a:bodyPr>
          <a:lstStyle/>
          <a:p>
            <a:r>
              <a:rPr lang="en-US" altLang="ko-KR" sz="1200" b="1" dirty="0" smtClean="0"/>
              <a:t>9</a:t>
            </a:r>
            <a:r>
              <a:rPr lang="ko-KR" altLang="en-US" sz="1200" b="1" smtClean="0"/>
              <a:t>월 빨간 </a:t>
            </a:r>
            <a:r>
              <a:rPr lang="ko-KR" altLang="en-US" sz="1200" b="1" dirty="0" smtClean="0"/>
              <a:t>머리 앤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길버트</a:t>
            </a:r>
            <a:endParaRPr lang="ko-KR" altLang="en-US" sz="12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175" y="1147426"/>
            <a:ext cx="7877175" cy="5149831"/>
            <a:chOff x="0" y="697647"/>
            <a:chExt cx="9395613" cy="6142535"/>
          </a:xfrm>
        </p:grpSpPr>
        <p:grpSp>
          <p:nvGrpSpPr>
            <p:cNvPr id="3" name="그룹 2"/>
            <p:cNvGrpSpPr/>
            <p:nvPr/>
          </p:nvGrpSpPr>
          <p:grpSpPr>
            <a:xfrm>
              <a:off x="1" y="697647"/>
              <a:ext cx="9395612" cy="3015559"/>
              <a:chOff x="0" y="436605"/>
              <a:chExt cx="10208945" cy="3276601"/>
            </a:xfrm>
          </p:grpSpPr>
          <p:pic>
            <p:nvPicPr>
              <p:cNvPr id="1026" name="Picture 2" descr="ë¹¨ê° ë¨¸ë¦¬ ì¤ ê¸¸ë²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436605"/>
                <a:ext cx="4953000" cy="3276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ë¹¨ê° ë¨¸ë¦¬ ì¤ ê¸¸ë²í¸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08" t="8662"/>
              <a:stretch/>
            </p:blipFill>
            <p:spPr bwMode="auto">
              <a:xfrm>
                <a:off x="4953000" y="436605"/>
                <a:ext cx="2223287" cy="3276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ìì¤ ì´í° ì´ íì ì¸ ìë©ë¦¬ì¹´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49" t="36246"/>
              <a:stretch/>
            </p:blipFill>
            <p:spPr bwMode="auto">
              <a:xfrm>
                <a:off x="7176287" y="436605"/>
                <a:ext cx="3032658" cy="3276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0" name="Picture 2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98" t="6344" r="23907"/>
            <a:stretch/>
          </p:blipFill>
          <p:spPr bwMode="auto">
            <a:xfrm>
              <a:off x="0" y="3713206"/>
              <a:ext cx="2733675" cy="31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ìë ë ëë©ì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675" y="3713206"/>
              <a:ext cx="2547434" cy="312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1900ëë ë¯¸êµ­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1109" y="3720180"/>
              <a:ext cx="4114503" cy="3120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0" y="266700"/>
            <a:ext cx="33778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 smtClean="0"/>
              <a:t>19~20</a:t>
            </a:r>
            <a:r>
              <a:rPr lang="ko-KR" altLang="en-US" sz="1000" smtClean="0"/>
              <a:t>세기 초반 미국 소년 컨셉</a:t>
            </a:r>
            <a:endParaRPr lang="en-US" altLang="ko-KR" sz="1000" dirty="0" smtClean="0"/>
          </a:p>
          <a:p>
            <a:pPr>
              <a:spcAft>
                <a:spcPts val="600"/>
              </a:spcAft>
            </a:pPr>
            <a:r>
              <a:rPr lang="ko-KR" altLang="en-US" sz="1000" dirty="0" smtClean="0"/>
              <a:t>깡마른 외모에 목도리와 빵모자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낡은 외투를 입고 있다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2056" name="Picture 8" descr="ê¸¸ë²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49" y="1147426"/>
            <a:ext cx="3210925" cy="514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342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66699"/>
          </a:xfrm>
        </p:spPr>
        <p:txBody>
          <a:bodyPr>
            <a:normAutofit/>
          </a:bodyPr>
          <a:lstStyle/>
          <a:p>
            <a:r>
              <a:rPr lang="en-US" altLang="ko-KR" sz="1200" b="1" dirty="0" smtClean="0"/>
              <a:t>10</a:t>
            </a:r>
            <a:r>
              <a:rPr lang="ko-KR" altLang="en-US" sz="1200" b="1" smtClean="0"/>
              <a:t>월 달 토끼 </a:t>
            </a:r>
            <a:r>
              <a:rPr lang="ko-KR" altLang="en-US" sz="1200" b="1" dirty="0" err="1" smtClean="0"/>
              <a:t>묘묘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토끼 소년</a:t>
            </a:r>
            <a:endParaRPr lang="ko-KR" altLang="en-US" sz="120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438150" y="1031033"/>
            <a:ext cx="9143754" cy="5103067"/>
            <a:chOff x="0" y="436605"/>
            <a:chExt cx="11505954" cy="6421395"/>
          </a:xfrm>
        </p:grpSpPr>
        <p:pic>
          <p:nvPicPr>
            <p:cNvPr id="2050" name="Picture 2" descr="ë¬í ë¼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36605"/>
              <a:ext cx="3998245" cy="375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8245" y="436605"/>
              <a:ext cx="3753854" cy="375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ë¨ì ë¬í ë¼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2099" y="436605"/>
              <a:ext cx="3753855" cy="375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ë¨ì ë¬í ë¼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191000"/>
              <a:ext cx="266700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ë¨ì ë¬í ë¼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190460"/>
              <a:ext cx="3502001" cy="2667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ë°ë°ì§ ìì ë¨ì ìì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001" y="4190460"/>
              <a:ext cx="1776353" cy="2667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0" y="266700"/>
            <a:ext cx="2691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err="1" smtClean="0"/>
              <a:t>아이돌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컨셉</a:t>
            </a:r>
            <a:endParaRPr lang="en-US" altLang="ko-KR" sz="1000" dirty="0"/>
          </a:p>
          <a:p>
            <a:pPr>
              <a:spcAft>
                <a:spcPts val="600"/>
              </a:spcAft>
            </a:pPr>
            <a:r>
              <a:rPr lang="ko-KR" altLang="en-US" sz="1000" dirty="0" smtClean="0"/>
              <a:t>반바지에 </a:t>
            </a:r>
            <a:r>
              <a:rPr lang="ko-KR" altLang="en-US" sz="1000" dirty="0" err="1" smtClean="0"/>
              <a:t>토끼귀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중성 매력을 가지고 있다</a:t>
            </a:r>
            <a:r>
              <a:rPr lang="en-US" altLang="ko-KR" sz="1000" dirty="0" smtClean="0"/>
              <a:t>.</a:t>
            </a:r>
            <a:r>
              <a:rPr lang="ko-KR" altLang="en-US" sz="1000" smtClean="0"/>
              <a:t> </a:t>
            </a:r>
            <a:endParaRPr lang="en-US" altLang="ko-KR" sz="1000" dirty="0" smtClean="0"/>
          </a:p>
        </p:txBody>
      </p:sp>
      <p:pic>
        <p:nvPicPr>
          <p:cNvPr id="3074" name="Picture 2" descr="ë°ë°ì§ ìì´ë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904" y="1031033"/>
            <a:ext cx="1751377" cy="298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ë°ë°ì§ ìì´ë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03" y="4014212"/>
            <a:ext cx="1074695" cy="211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í ë¼ ìë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4" r="28550"/>
          <a:stretch/>
        </p:blipFill>
        <p:spPr bwMode="auto">
          <a:xfrm>
            <a:off x="7832712" y="4014212"/>
            <a:ext cx="1396092" cy="243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abbit boy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335" y="4014212"/>
            <a:ext cx="2480388" cy="24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621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ëëì¸ê°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97000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ê´ë ¨ ì´ë¯¸ì§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5" y="970005"/>
            <a:ext cx="3810000" cy="214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Orian - drugi z zabÃ³jcÃ³w magÃ³w ( zamkniÄty w klejnocie &quot; Luberen&quot; ( Zielonym klejnocie deapieÅ¼nikÃ³w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3113130"/>
            <a:ext cx="2139453" cy="30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553" y="3112108"/>
            <a:ext cx="3137397" cy="303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ã¸ãâï¸10/8SPARKã»æ±1ã¢31b on Twitter: &quot;https://t.co/MeIWOnS8BA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51" y="3112107"/>
            <a:ext cx="2143716" cy="303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66699"/>
          </a:xfrm>
        </p:spPr>
        <p:txBody>
          <a:bodyPr>
            <a:normAutofit/>
          </a:bodyPr>
          <a:lstStyle/>
          <a:p>
            <a:r>
              <a:rPr lang="en-US" altLang="ko-KR" sz="1200" b="1" dirty="0" smtClean="0"/>
              <a:t>11</a:t>
            </a:r>
            <a:r>
              <a:rPr lang="ko-KR" altLang="en-US" sz="1200" b="1" smtClean="0"/>
              <a:t>월 구미호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늑대인간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266700"/>
            <a:ext cx="66159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err="1" smtClean="0"/>
              <a:t>짐승남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컨셉</a:t>
            </a:r>
            <a:endParaRPr lang="en-US" altLang="ko-KR" sz="1000" dirty="0" smtClean="0"/>
          </a:p>
          <a:p>
            <a:pPr>
              <a:spcAft>
                <a:spcPts val="600"/>
              </a:spcAft>
            </a:pPr>
            <a:r>
              <a:rPr lang="ko-KR" altLang="en-US" sz="1000" dirty="0" smtClean="0"/>
              <a:t>늑대 귀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이빨 목걸이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우람한 </a:t>
            </a:r>
            <a:r>
              <a:rPr lang="ko-KR" altLang="en-US" sz="1000" dirty="0" smtClean="0"/>
              <a:t>몸에 근육질 몸매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우수에 젖은 듯하면서도 날카로운 눈빛과 시건방진 표정이 특징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4100" name="Picture 4" descr="ê´´ë¬¼ì ìì´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970005"/>
            <a:ext cx="2082303" cy="260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ìì ì¨ ìë¹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9"/>
          <a:stretch/>
        </p:blipFill>
        <p:spPr bwMode="auto">
          <a:xfrm>
            <a:off x="253207" y="3572883"/>
            <a:ext cx="2070894" cy="258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ìë°íê² ìëíê² ê·¼ì¡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1" t="6495" r="24669" b="9408"/>
          <a:stretch/>
        </p:blipFill>
        <p:spPr bwMode="auto">
          <a:xfrm>
            <a:off x="9740402" y="3118846"/>
            <a:ext cx="2092095" cy="302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ë¹ ê·¼ì¡ì ëí ì´ë¯¸ì§ ê²ìê²°ê³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5" y="970005"/>
            <a:ext cx="1614815" cy="214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ëë ì´ë¹¨ ëª©ê±¸ì´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040" y="970004"/>
            <a:ext cx="2142102" cy="214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569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76224"/>
          </a:xfrm>
        </p:spPr>
        <p:txBody>
          <a:bodyPr>
            <a:normAutofit/>
          </a:bodyPr>
          <a:lstStyle/>
          <a:p>
            <a:r>
              <a:rPr lang="en-US" altLang="ko-KR" sz="1200" b="1" dirty="0" smtClean="0"/>
              <a:t>12</a:t>
            </a:r>
            <a:r>
              <a:rPr lang="ko-KR" altLang="en-US" sz="1200" b="1" smtClean="0"/>
              <a:t>월 성냥팔이 </a:t>
            </a:r>
            <a:r>
              <a:rPr lang="ko-KR" altLang="en-US" sz="1200" b="1" dirty="0" smtClean="0"/>
              <a:t>소녀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성 마리아</a:t>
            </a:r>
            <a:endParaRPr lang="ko-KR" altLang="en-US" sz="1200" b="1" dirty="0"/>
          </a:p>
        </p:txBody>
      </p:sp>
      <p:pic>
        <p:nvPicPr>
          <p:cNvPr id="4100" name="Picture 4" descr="ì±ëª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5" t="3527" r="29722" b="2140"/>
          <a:stretch/>
        </p:blipFill>
        <p:spPr bwMode="auto">
          <a:xfrm>
            <a:off x="3440113" y="1333500"/>
            <a:ext cx="1221759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13335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276225"/>
            <a:ext cx="6227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자애로운 어머니 </a:t>
            </a:r>
            <a:r>
              <a:rPr lang="ko-KR" altLang="en-US" sz="1000" dirty="0" err="1" smtClean="0"/>
              <a:t>컨셉</a:t>
            </a:r>
            <a:endParaRPr lang="en-US" altLang="ko-KR" sz="1000" dirty="0" smtClean="0"/>
          </a:p>
          <a:p>
            <a:pPr>
              <a:spcAft>
                <a:spcPts val="600"/>
              </a:spcAft>
            </a:pPr>
            <a:r>
              <a:rPr lang="ko-KR" altLang="en-US" sz="1000" dirty="0" smtClean="0"/>
              <a:t>아래처럼 늘어진 천 옷을 입고 있으며 머리 뒤에는 후광이 비치고 있으며 얼굴에는 자애로움이 묻어 있다</a:t>
            </a:r>
            <a:r>
              <a:rPr lang="en-US" altLang="ko-KR" sz="1000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1000" dirty="0" smtClean="0"/>
              <a:t>단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아래처럼 아이를 앉고 있지 않다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5124" name="Picture 4" descr="ëì ë ë§ë¦¬ì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873" y="1333501"/>
            <a:ext cx="2024678" cy="285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ëì ë ë§ë¦¬ì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1" y="1333500"/>
            <a:ext cx="2057399" cy="286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ëì ë ë§ë¦¬ì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0" y="1333500"/>
            <a:ext cx="1952625" cy="285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265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76224"/>
          </a:xfrm>
        </p:spPr>
        <p:txBody>
          <a:bodyPr>
            <a:normAutofit/>
          </a:bodyPr>
          <a:lstStyle/>
          <a:p>
            <a:r>
              <a:rPr lang="en-US" altLang="ko-KR" sz="1200" b="1" dirty="0" smtClean="0"/>
              <a:t>1</a:t>
            </a:r>
            <a:r>
              <a:rPr lang="ko-KR" altLang="en-US" sz="1200" b="1" smtClean="0"/>
              <a:t>월 백설공주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왕자</a:t>
            </a:r>
            <a:endParaRPr lang="ko-KR" altLang="en-US" sz="1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76225"/>
            <a:ext cx="47147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단정한 머리 스타일과 중세 시대 기사 느낌의 예복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버프 코트</a:t>
            </a:r>
            <a:r>
              <a:rPr lang="en-US" altLang="ko-KR" sz="1000" dirty="0" smtClean="0"/>
              <a:t>)</a:t>
            </a:r>
            <a:r>
              <a:rPr lang="ko-KR" altLang="en-US" sz="1000" smtClean="0"/>
              <a:t>과 허리춤에 찬 검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5122" name="Picture 2" descr="ë°±ì¤ê³µì£¼ ìì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0" y="1260336"/>
            <a:ext cx="4515604" cy="336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ììë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733" y="1259166"/>
            <a:ext cx="3726653" cy="336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ììë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386" y="1259166"/>
            <a:ext cx="2018764" cy="336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ì¼:external/vignette1.wikia.nocookie.net/Prince_flori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1259166"/>
            <a:ext cx="1540013" cy="336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ë¡ë¯¸ì¤ì ì¤ë¦¬ì£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0" y="4622631"/>
            <a:ext cx="2246705" cy="224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ë¡ë¯¸ì¤ì ì¤ë¦¬ì£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784" y="4618180"/>
            <a:ext cx="3453466" cy="223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6448" y="4618180"/>
            <a:ext cx="1196516" cy="22398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9162" y="4618180"/>
            <a:ext cx="25050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4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76224"/>
          </a:xfrm>
        </p:spPr>
        <p:txBody>
          <a:bodyPr>
            <a:normAutofit/>
          </a:bodyPr>
          <a:lstStyle/>
          <a:p>
            <a:r>
              <a:rPr lang="en-US" altLang="ko-KR" sz="1200" b="1" dirty="0" smtClean="0"/>
              <a:t>2</a:t>
            </a:r>
            <a:r>
              <a:rPr lang="ko-KR" altLang="en-US" sz="1200" b="1" smtClean="0"/>
              <a:t>월 아나스타시야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알렉세이</a:t>
            </a:r>
            <a:r>
              <a:rPr lang="en-US" altLang="ko-KR" sz="1200" b="1" dirty="0" smtClean="0"/>
              <a:t>(</a:t>
            </a:r>
            <a:r>
              <a:rPr lang="ko-KR" altLang="en-US" sz="1200" b="1" smtClean="0"/>
              <a:t>아나스타시야의 동생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pic>
        <p:nvPicPr>
          <p:cNvPr id="6146" name="Picture 2" descr="íì¼:external/upload.wikimedia.org/378px-Egornov_CesarevichAlekseG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5730"/>
            <a:ext cx="3024816" cy="479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íì¼:external/upload.wikimedia.org/Alexei_tr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817" y="1055730"/>
            <a:ext cx="2150490" cy="28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ë°±ì¤ê³µì£¼ ìì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816" y="3880467"/>
            <a:ext cx="1938069" cy="28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ììë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07" y="1056713"/>
            <a:ext cx="3987743" cy="282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ì êµ­ í©íì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67"/>
          <a:stretch/>
        </p:blipFill>
        <p:spPr bwMode="auto">
          <a:xfrm>
            <a:off x="9163050" y="1055730"/>
            <a:ext cx="1887343" cy="28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ì êµ­ í©íì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886" y="3880466"/>
            <a:ext cx="1624224" cy="28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276225"/>
            <a:ext cx="3595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smtClean="0"/>
              <a:t>제국의 황태자 </a:t>
            </a:r>
            <a:r>
              <a:rPr lang="ko-KR" altLang="en-US" sz="1000" dirty="0" err="1" smtClean="0"/>
              <a:t>컨셉</a:t>
            </a:r>
            <a:endParaRPr lang="en-US" altLang="ko-KR" sz="1000" dirty="0" smtClean="0"/>
          </a:p>
          <a:p>
            <a:pPr>
              <a:spcAft>
                <a:spcPts val="600"/>
              </a:spcAft>
            </a:pPr>
            <a:r>
              <a:rPr lang="ko-KR" altLang="en-US" sz="1000" dirty="0" smtClean="0"/>
              <a:t>화려한 견장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각종 훈장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군복 느낌의 근대 시대 제복이 특징</a:t>
            </a:r>
            <a:endParaRPr lang="en-US" altLang="ko-KR" sz="1000" dirty="0" smtClean="0"/>
          </a:p>
          <a:p>
            <a:pPr>
              <a:spcAft>
                <a:spcPts val="600"/>
              </a:spcAft>
            </a:pPr>
            <a:endParaRPr lang="en-US" altLang="ko-KR" sz="1000" dirty="0" smtClean="0"/>
          </a:p>
        </p:txBody>
      </p:sp>
      <p:pic>
        <p:nvPicPr>
          <p:cNvPr id="7176" name="Picture 8" descr="íì¼:NmBKriu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71" y="3880466"/>
            <a:ext cx="3996760" cy="28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91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304799"/>
          </a:xfrm>
        </p:spPr>
        <p:txBody>
          <a:bodyPr>
            <a:normAutofit/>
          </a:bodyPr>
          <a:lstStyle/>
          <a:p>
            <a:r>
              <a:rPr lang="en-US" altLang="ko-KR" sz="1200" b="1" dirty="0" smtClean="0"/>
              <a:t>3</a:t>
            </a:r>
            <a:r>
              <a:rPr lang="ko-KR" altLang="en-US" sz="1200" b="1" smtClean="0"/>
              <a:t>월 백조의 호수 오데뜨 </a:t>
            </a:r>
            <a:r>
              <a:rPr lang="en-US" altLang="ko-KR" sz="1200" b="1" dirty="0" smtClean="0"/>
              <a:t>– </a:t>
            </a:r>
            <a:r>
              <a:rPr lang="ko-KR" altLang="en-US" sz="1200" b="1" smtClean="0"/>
              <a:t>흑조 오딜</a:t>
            </a:r>
            <a:endParaRPr lang="ko-KR" altLang="en-US" sz="12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071562"/>
            <a:ext cx="1743075" cy="2619375"/>
          </a:xfrm>
          <a:prstGeom prst="rect">
            <a:avLst/>
          </a:prstGeom>
        </p:spPr>
      </p:pic>
      <p:pic>
        <p:nvPicPr>
          <p:cNvPr id="7172" name="Picture 4" descr="ì¤ë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7" y="1071561"/>
            <a:ext cx="3214265" cy="482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ì¤ë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502" y="1080452"/>
            <a:ext cx="3210348" cy="481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ì¤ë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850" y="1071561"/>
            <a:ext cx="3604793" cy="482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276225"/>
            <a:ext cx="6227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시즌 </a:t>
            </a:r>
            <a:r>
              <a:rPr lang="en-US" altLang="ko-KR" sz="1000" dirty="0" smtClean="0"/>
              <a:t>5</a:t>
            </a:r>
            <a:r>
              <a:rPr lang="ko-KR" altLang="en-US" sz="1000" smtClean="0"/>
              <a:t>에서의 백조에 대비되는 흑조 컨셉으로 검은 </a:t>
            </a:r>
            <a:r>
              <a:rPr lang="ko-KR" altLang="en-US" sz="1000" dirty="0" smtClean="0"/>
              <a:t>백합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루비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그리고 짙은 눈화장 등이 특징이다</a:t>
            </a:r>
            <a:r>
              <a:rPr lang="en-US" altLang="ko-KR" sz="1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8078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284</Words>
  <Application>Microsoft Office PowerPoint</Application>
  <PresentationFormat>와이드스크린</PresentationFormat>
  <Paragraphs>36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시즌 6 메르헨 작물 컨셉</vt:lpstr>
      <vt:lpstr>PowerPoint 프레젠테이션</vt:lpstr>
      <vt:lpstr>9월 빨간 머리 앤 – 길버트</vt:lpstr>
      <vt:lpstr>10월 달 토끼 묘묘 – 토끼 소년</vt:lpstr>
      <vt:lpstr>11월 구미호 – 늑대인간</vt:lpstr>
      <vt:lpstr>12월 성냥팔이 소녀 – 성 마리아</vt:lpstr>
      <vt:lpstr>1월 백설공주 – 왕자</vt:lpstr>
      <vt:lpstr>2월 아나스타시야 – 알렉세이(아나스타시야의 동생)</vt:lpstr>
      <vt:lpstr>3월 백조의 호수 오데뜨 – 흑조 오딜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33</cp:revision>
  <dcterms:created xsi:type="dcterms:W3CDTF">2018-03-26T00:25:31Z</dcterms:created>
  <dcterms:modified xsi:type="dcterms:W3CDTF">2018-03-27T07:08:44Z</dcterms:modified>
</cp:coreProperties>
</file>